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21F7-4264-4CB1-90AA-89D337A1EB25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85EC-B3C4-4ADA-AF8D-518A795FD8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1765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21F7-4264-4CB1-90AA-89D337A1EB25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85EC-B3C4-4ADA-AF8D-518A795FD8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163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21F7-4264-4CB1-90AA-89D337A1EB25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85EC-B3C4-4ADA-AF8D-518A795FD8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120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21F7-4264-4CB1-90AA-89D337A1EB25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85EC-B3C4-4ADA-AF8D-518A795FD8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582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21F7-4264-4CB1-90AA-89D337A1EB25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85EC-B3C4-4ADA-AF8D-518A795FD8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00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21F7-4264-4CB1-90AA-89D337A1EB25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85EC-B3C4-4ADA-AF8D-518A795FD8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50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21F7-4264-4CB1-90AA-89D337A1EB25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85EC-B3C4-4ADA-AF8D-518A795FD8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589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21F7-4264-4CB1-90AA-89D337A1EB25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85EC-B3C4-4ADA-AF8D-518A795FD8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120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21F7-4264-4CB1-90AA-89D337A1EB25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85EC-B3C4-4ADA-AF8D-518A795FD8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62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21F7-4264-4CB1-90AA-89D337A1EB25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85EC-B3C4-4ADA-AF8D-518A795FD8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52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21F7-4264-4CB1-90AA-89D337A1EB25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F85EC-B3C4-4ADA-AF8D-518A795FD8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6366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F21F7-4264-4CB1-90AA-89D337A1EB25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F85EC-B3C4-4ADA-AF8D-518A795FD8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0465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799145"/>
              </p:ext>
            </p:extLst>
          </p:nvPr>
        </p:nvGraphicFramePr>
        <p:xfrm>
          <a:off x="280525" y="1739737"/>
          <a:ext cx="11601232" cy="4482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1992">
                  <a:extLst>
                    <a:ext uri="{9D8B030D-6E8A-4147-A177-3AD203B41FA5}">
                      <a16:colId xmlns:a16="http://schemas.microsoft.com/office/drawing/2014/main" val="3620063431"/>
                    </a:ext>
                  </a:extLst>
                </a:gridCol>
                <a:gridCol w="1868422">
                  <a:extLst>
                    <a:ext uri="{9D8B030D-6E8A-4147-A177-3AD203B41FA5}">
                      <a16:colId xmlns:a16="http://schemas.microsoft.com/office/drawing/2014/main" val="3517211845"/>
                    </a:ext>
                  </a:extLst>
                </a:gridCol>
                <a:gridCol w="1473849">
                  <a:extLst>
                    <a:ext uri="{9D8B030D-6E8A-4147-A177-3AD203B41FA5}">
                      <a16:colId xmlns:a16="http://schemas.microsoft.com/office/drawing/2014/main" val="2235652749"/>
                    </a:ext>
                  </a:extLst>
                </a:gridCol>
                <a:gridCol w="4026969">
                  <a:extLst>
                    <a:ext uri="{9D8B030D-6E8A-4147-A177-3AD203B41FA5}">
                      <a16:colId xmlns:a16="http://schemas.microsoft.com/office/drawing/2014/main" val="3113710287"/>
                    </a:ext>
                  </a:extLst>
                </a:gridCol>
              </a:tblGrid>
              <a:tr h="550525">
                <a:tc>
                  <a:txBody>
                    <a:bodyPr/>
                    <a:lstStyle/>
                    <a:p>
                      <a:r>
                        <a:rPr kumimoji="1" lang="ja-JP" altLang="en-US" sz="1100" b="1" baseline="0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名前（ふりがな）</a:t>
                      </a:r>
                      <a:endParaRPr kumimoji="1" lang="en-US" altLang="ja-JP" sz="1100" b="1" baseline="0" dirty="0">
                        <a:solidFill>
                          <a:schemeClr val="tx1"/>
                        </a:solidFill>
                        <a:latin typeface="AR P丸ゴシック体E" panose="020F0900000000000000" pitchFamily="50" charset="-128"/>
                        <a:ea typeface="AR P丸ゴシック体E" panose="020F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学年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男 ・ 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指導の先生の名前</a:t>
                      </a:r>
                    </a:p>
                    <a:p>
                      <a:endParaRPr kumimoji="1" lang="ja-JP" altLang="en-US" sz="1100" b="1" dirty="0">
                        <a:solidFill>
                          <a:schemeClr val="tx1"/>
                        </a:solidFill>
                        <a:latin typeface="AR P丸ゴシック体E" panose="020F0900000000000000" pitchFamily="50" charset="-128"/>
                        <a:ea typeface="AR P丸ゴシック体E" panose="020F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6305889"/>
                  </a:ext>
                </a:extLst>
              </a:tr>
              <a:tr h="543118"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都道府県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市区町村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小学校名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9143962"/>
                  </a:ext>
                </a:extLst>
              </a:tr>
              <a:tr h="704711">
                <a:tc gridSpan="4"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作品のタイトル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9400407"/>
                  </a:ext>
                </a:extLst>
              </a:tr>
              <a:tr h="1329886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この作品を作った理由</a:t>
                      </a:r>
                    </a:p>
                    <a:p>
                      <a:endParaRPr kumimoji="1" lang="ja-JP" altLang="en-US" sz="1100" b="1" dirty="0">
                        <a:solidFill>
                          <a:schemeClr val="tx1"/>
                        </a:solidFill>
                        <a:latin typeface="AR P丸ゴシック体E" panose="020F0900000000000000" pitchFamily="50" charset="-128"/>
                        <a:ea typeface="AR P丸ゴシック体E" panose="020F0900000000000000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662109"/>
                  </a:ext>
                </a:extLst>
              </a:tr>
              <a:tr h="1354228">
                <a:tc gridSpan="4"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作品のポイント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895151"/>
                  </a:ext>
                </a:extLst>
              </a:tr>
            </a:tbl>
          </a:graphicData>
        </a:graphic>
      </p:graphicFrame>
      <p:sp>
        <p:nvSpPr>
          <p:cNvPr id="28" name="テキスト ボックス 27"/>
          <p:cNvSpPr txBox="1"/>
          <p:nvPr/>
        </p:nvSpPr>
        <p:spPr>
          <a:xfrm flipH="1">
            <a:off x="280524" y="6317456"/>
            <a:ext cx="111199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/>
              <a:t>団体応募用リスト（</a:t>
            </a:r>
            <a:r>
              <a:rPr lang="en-US" altLang="ja-JP" sz="1100" dirty="0"/>
              <a:t>Excel</a:t>
            </a:r>
            <a:r>
              <a:rPr lang="ja-JP" altLang="en-US" sz="1100" dirty="0"/>
              <a:t>データ）にもご記入お願いします。</a:t>
            </a:r>
            <a:r>
              <a:rPr lang="en-US" altLang="ja-JP" sz="1100" dirty="0"/>
              <a:t>※</a:t>
            </a:r>
            <a:r>
              <a:rPr lang="ja-JP" altLang="en-US" sz="1100" dirty="0"/>
              <a:t>整理番号は、団体応募用リストの整理番号と同じものを記入してください。</a:t>
            </a:r>
            <a:endParaRPr lang="en-US" altLang="ja-JP" sz="1100" dirty="0"/>
          </a:p>
          <a:p>
            <a:r>
              <a:rPr kumimoji="1" lang="ja-JP" altLang="en-US" sz="1100" dirty="0"/>
              <a:t>作品ごとに必要になります。</a:t>
            </a:r>
            <a:r>
              <a:rPr kumimoji="1" lang="en-US" altLang="ja-JP" sz="1100" dirty="0"/>
              <a:t>【</a:t>
            </a:r>
            <a:r>
              <a:rPr kumimoji="1" lang="ja-JP" altLang="en-US" sz="1100" dirty="0"/>
              <a:t>作品応募票</a:t>
            </a:r>
            <a:r>
              <a:rPr kumimoji="1" lang="en-US" altLang="ja-JP" sz="1100" dirty="0"/>
              <a:t>】</a:t>
            </a:r>
            <a:r>
              <a:rPr kumimoji="1" lang="ja-JP" altLang="en-US" sz="1100" dirty="0"/>
              <a:t>と</a:t>
            </a:r>
            <a:r>
              <a:rPr kumimoji="1" lang="en-US" altLang="ja-JP" sz="1100" dirty="0"/>
              <a:t>【</a:t>
            </a:r>
            <a:r>
              <a:rPr kumimoji="1" lang="ja-JP" altLang="en-US" sz="1100" dirty="0"/>
              <a:t>作品</a:t>
            </a:r>
            <a:r>
              <a:rPr kumimoji="1" lang="en-US" altLang="ja-JP" sz="1100" dirty="0"/>
              <a:t>】</a:t>
            </a:r>
            <a:r>
              <a:rPr kumimoji="1" lang="ja-JP" altLang="en-US" sz="1100" dirty="0"/>
              <a:t>をセットにし、全員分をひとつにまとめてご応募ください。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BB9FAE1-D585-10B8-885E-66A5FE779AC2}"/>
              </a:ext>
            </a:extLst>
          </p:cNvPr>
          <p:cNvSpPr txBox="1"/>
          <p:nvPr/>
        </p:nvSpPr>
        <p:spPr>
          <a:xfrm>
            <a:off x="4106511" y="117521"/>
            <a:ext cx="4071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作品応募票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B6F0AADB-872A-C876-B1B8-D909AA4A44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54273"/>
              </p:ext>
            </p:extLst>
          </p:nvPr>
        </p:nvGraphicFramePr>
        <p:xfrm>
          <a:off x="1756942" y="874217"/>
          <a:ext cx="2349569" cy="770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569">
                  <a:extLst>
                    <a:ext uri="{9D8B030D-6E8A-4147-A177-3AD203B41FA5}">
                      <a16:colId xmlns:a16="http://schemas.microsoft.com/office/drawing/2014/main" val="3620063431"/>
                    </a:ext>
                  </a:extLst>
                </a:gridCol>
              </a:tblGrid>
              <a:tr h="770269"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学校名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6305889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B5D5C797-AE0D-F9DE-3223-6DDA247FD6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547597"/>
              </p:ext>
            </p:extLst>
          </p:nvPr>
        </p:nvGraphicFramePr>
        <p:xfrm>
          <a:off x="4348691" y="874217"/>
          <a:ext cx="2349569" cy="770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569">
                  <a:extLst>
                    <a:ext uri="{9D8B030D-6E8A-4147-A177-3AD203B41FA5}">
                      <a16:colId xmlns:a16="http://schemas.microsoft.com/office/drawing/2014/main" val="3620063431"/>
                    </a:ext>
                  </a:extLst>
                </a:gridCol>
              </a:tblGrid>
              <a:tr h="770269"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学年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6305889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DAE94AB-35D7-E14B-F954-F196A28AE6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257975"/>
              </p:ext>
            </p:extLst>
          </p:nvPr>
        </p:nvGraphicFramePr>
        <p:xfrm>
          <a:off x="6940440" y="874217"/>
          <a:ext cx="2349569" cy="770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569">
                  <a:extLst>
                    <a:ext uri="{9D8B030D-6E8A-4147-A177-3AD203B41FA5}">
                      <a16:colId xmlns:a16="http://schemas.microsoft.com/office/drawing/2014/main" val="3620063431"/>
                    </a:ext>
                  </a:extLst>
                </a:gridCol>
              </a:tblGrid>
              <a:tr h="770269"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クラス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6305889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3CF4980C-40CD-21EC-CDBE-2F61803C60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302710"/>
              </p:ext>
            </p:extLst>
          </p:nvPr>
        </p:nvGraphicFramePr>
        <p:xfrm>
          <a:off x="9532188" y="874217"/>
          <a:ext cx="2349569" cy="770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9569">
                  <a:extLst>
                    <a:ext uri="{9D8B030D-6E8A-4147-A177-3AD203B41FA5}">
                      <a16:colId xmlns:a16="http://schemas.microsoft.com/office/drawing/2014/main" val="3620063431"/>
                    </a:ext>
                  </a:extLst>
                </a:gridCol>
              </a:tblGrid>
              <a:tr h="770269"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AR P丸ゴシック体E" panose="020F0900000000000000" pitchFamily="50" charset="-128"/>
                          <a:ea typeface="AR P丸ゴシック体E" panose="020F0900000000000000" pitchFamily="50" charset="-128"/>
                        </a:rPr>
                        <a:t>出席番号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6305889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3EC2E32-DA44-40DD-1241-41C0CF5387D9}"/>
              </a:ext>
            </a:extLst>
          </p:cNvPr>
          <p:cNvSpPr txBox="1"/>
          <p:nvPr/>
        </p:nvSpPr>
        <p:spPr>
          <a:xfrm>
            <a:off x="3993558" y="1000738"/>
            <a:ext cx="468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ー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96A5FE3-EFAA-0C53-9185-F81155EAE64B}"/>
              </a:ext>
            </a:extLst>
          </p:cNvPr>
          <p:cNvSpPr txBox="1"/>
          <p:nvPr/>
        </p:nvSpPr>
        <p:spPr>
          <a:xfrm>
            <a:off x="6585307" y="1000738"/>
            <a:ext cx="468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ー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85766E7-03C9-52B7-F19B-C78A86866D11}"/>
              </a:ext>
            </a:extLst>
          </p:cNvPr>
          <p:cNvSpPr txBox="1"/>
          <p:nvPr/>
        </p:nvSpPr>
        <p:spPr>
          <a:xfrm>
            <a:off x="9177056" y="1000738"/>
            <a:ext cx="468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ー</a:t>
            </a:r>
          </a:p>
        </p:txBody>
      </p:sp>
      <p:sp>
        <p:nvSpPr>
          <p:cNvPr id="21" name="矢印: 右 20">
            <a:extLst>
              <a:ext uri="{FF2B5EF4-FFF2-40B4-BE49-F238E27FC236}">
                <a16:creationId xmlns:a16="http://schemas.microsoft.com/office/drawing/2014/main" id="{BD4C2779-EF9D-E14B-F3F8-9C89DF840037}"/>
              </a:ext>
            </a:extLst>
          </p:cNvPr>
          <p:cNvSpPr/>
          <p:nvPr/>
        </p:nvSpPr>
        <p:spPr>
          <a:xfrm>
            <a:off x="280524" y="840269"/>
            <a:ext cx="1384989" cy="844150"/>
          </a:xfrm>
          <a:prstGeom prst="rightArrow">
            <a:avLst>
              <a:gd name="adj1" fmla="val 50000"/>
              <a:gd name="adj2" fmla="val 55803"/>
            </a:avLst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整理番号</a:t>
            </a:r>
          </a:p>
        </p:txBody>
      </p:sp>
    </p:spTree>
    <p:extLst>
      <p:ext uri="{BB962C8B-B14F-4D97-AF65-F5344CB8AC3E}">
        <p14:creationId xmlns:p14="http://schemas.microsoft.com/office/powerpoint/2010/main" val="3036408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102</Words>
  <Application>Microsoft Office PowerPoint</Application>
  <PresentationFormat>ワイド画面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 P丸ゴシック体E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>小学館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めざせ、究極！ 第２回 自学ノートコンテスト</dc:title>
  <dc:creator>小学館</dc:creator>
  <cp:lastModifiedBy>Sho1</cp:lastModifiedBy>
  <cp:revision>16</cp:revision>
  <dcterms:created xsi:type="dcterms:W3CDTF">2020-07-17T08:07:29Z</dcterms:created>
  <dcterms:modified xsi:type="dcterms:W3CDTF">2025-06-04T05:06:58Z</dcterms:modified>
</cp:coreProperties>
</file>